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33" r:id="rId2"/>
    <p:sldId id="300" r:id="rId3"/>
    <p:sldId id="281" r:id="rId4"/>
    <p:sldId id="275" r:id="rId5"/>
    <p:sldId id="263" r:id="rId6"/>
    <p:sldId id="329" r:id="rId7"/>
    <p:sldId id="268" r:id="rId8"/>
    <p:sldId id="330" r:id="rId9"/>
    <p:sldId id="325" r:id="rId10"/>
    <p:sldId id="332" r:id="rId11"/>
    <p:sldId id="299" r:id="rId12"/>
    <p:sldId id="334" r:id="rId13"/>
    <p:sldId id="331" r:id="rId14"/>
    <p:sldId id="320" r:id="rId15"/>
    <p:sldId id="335" r:id="rId16"/>
    <p:sldId id="336" r:id="rId17"/>
    <p:sldId id="337" r:id="rId18"/>
    <p:sldId id="282" r:id="rId19"/>
    <p:sldId id="296" r:id="rId20"/>
    <p:sldId id="338" r:id="rId21"/>
    <p:sldId id="295" r:id="rId22"/>
    <p:sldId id="339" r:id="rId23"/>
    <p:sldId id="340" r:id="rId24"/>
    <p:sldId id="315" r:id="rId2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0FE"/>
    <a:srgbClr val="F7F1FF"/>
    <a:srgbClr val="BB35FE"/>
    <a:srgbClr val="743FD7"/>
    <a:srgbClr val="8A2BE1"/>
    <a:srgbClr val="312384"/>
    <a:srgbClr val="1C0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02"/>
    <p:restoredTop sz="93172"/>
  </p:normalViewPr>
  <p:slideViewPr>
    <p:cSldViewPr snapToGrid="0">
      <p:cViewPr varScale="1">
        <p:scale>
          <a:sx n="62" d="100"/>
          <a:sy n="62" d="100"/>
        </p:scale>
        <p:origin x="216" y="2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4EDC5-E105-B74A-B25C-018DFFBFA95A}" type="datetimeFigureOut">
              <a:rPr lang="en-BE" smtClean="0"/>
              <a:t>9/9/24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5D2D-5D20-2142-BABB-E9C0D851C94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020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85D2D-5D20-2142-BABB-E9C0D851C94C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158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85D2D-5D20-2142-BABB-E9C0D851C94C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392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85D2D-5D20-2142-BABB-E9C0D851C94C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4015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85D2D-5D20-2142-BABB-E9C0D851C94C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929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D1FC72-E2C8-EC87-1C74-85DA3FF0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6235F0-01CD-C8AC-E891-0D4B349F67BA}"/>
              </a:ext>
            </a:extLst>
          </p:cNvPr>
          <p:cNvCxnSpPr/>
          <p:nvPr userDrawn="1"/>
        </p:nvCxnSpPr>
        <p:spPr>
          <a:xfrm>
            <a:off x="0" y="1481559"/>
            <a:ext cx="7176304" cy="0"/>
          </a:xfrm>
          <a:prstGeom prst="line">
            <a:avLst/>
          </a:prstGeom>
          <a:ln w="19050">
            <a:gradFill flip="none" rotWithShape="1">
              <a:gsLst>
                <a:gs pos="27000">
                  <a:schemeClr val="accent2"/>
                </a:gs>
                <a:gs pos="76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0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3478-408D-712D-B8D7-CA9C1523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81FA2-ADA4-AD26-53E8-D5680985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25642-31F0-A912-4645-2FADF4B6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08527-9696-F08A-34EF-D0193D69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9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64780-D5F1-B694-9DC0-154053F6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A0043-9B5A-1919-8772-61114241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00944-91E3-92EE-E664-DB003B4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0715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C3F7-B7CC-8228-2CB2-4687ED28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6DE2-5E5C-077D-0366-0DCA877BC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E6308-2156-F567-D216-5A7C85B85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2723B-CF15-4DA7-7611-FCE0E8F9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F5829-F36F-D3DD-1834-9F5DBF2C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079F0-0715-1B6C-AAFF-14CAFAEB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6378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4713-63EA-6626-D088-AABAAFD0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E4553-6615-AFD4-62E3-64B847063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DC9A2-8DC5-0B1A-A82B-894D7091B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08A7F-F959-6FB7-74D5-2F89D54C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083C4-E73C-CB60-64CD-4013EBAE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14C1B-2C79-664F-6CE8-84429BF0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268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0B79-409E-53C6-6E0A-65882753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91BA6-3915-73E1-84CC-463A739A8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BEBA4-37C7-E9C4-2173-96643992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2887-2C6C-B612-2649-21C8E252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F49A-FC98-3EF6-0DF1-E11EDF25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6829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0DD62-0259-39F4-EEBB-F4EB51483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204F4-42C3-970A-AD6D-76991143D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7CF7-EA54-5097-A645-27AF8FD3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1825-2E0E-DDB7-E4A4-3D1B9971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FACB-B9AE-4B45-1C3B-3B83FEB7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198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D1FC72-E2C8-EC87-1C74-85DA3FF0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6235F0-01CD-C8AC-E891-0D4B349F67BA}"/>
              </a:ext>
            </a:extLst>
          </p:cNvPr>
          <p:cNvCxnSpPr/>
          <p:nvPr userDrawn="1"/>
        </p:nvCxnSpPr>
        <p:spPr>
          <a:xfrm>
            <a:off x="0" y="1481559"/>
            <a:ext cx="7176304" cy="0"/>
          </a:xfrm>
          <a:prstGeom prst="line">
            <a:avLst/>
          </a:prstGeom>
          <a:ln w="19050">
            <a:gradFill flip="none" rotWithShape="1">
              <a:gsLst>
                <a:gs pos="27000">
                  <a:schemeClr val="accent2"/>
                </a:gs>
                <a:gs pos="76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E39DD-4F44-5EEF-8E84-E132F4A1D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8" y="2400300"/>
            <a:ext cx="3019425" cy="2057400"/>
          </a:xfrm>
        </p:spPr>
        <p:txBody>
          <a:bodyPr/>
          <a:lstStyle/>
          <a:p>
            <a:endParaRPr lang="en-B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E47D6D4-3B74-1B0D-1E56-37C33F2E42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6285" y="2400300"/>
            <a:ext cx="3019425" cy="2057400"/>
          </a:xfrm>
        </p:spPr>
        <p:txBody>
          <a:bodyPr/>
          <a:lstStyle/>
          <a:p>
            <a:endParaRPr lang="en-B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CCA41C8-D013-4AAA-3ACF-35D7004371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4375" y="2400300"/>
            <a:ext cx="3019425" cy="2057400"/>
          </a:xfrm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912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8D1FC72-E2C8-EC87-1C74-85DA3FF0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 i="0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6235F0-01CD-C8AC-E891-0D4B349F67BA}"/>
              </a:ext>
            </a:extLst>
          </p:cNvPr>
          <p:cNvCxnSpPr/>
          <p:nvPr userDrawn="1"/>
        </p:nvCxnSpPr>
        <p:spPr>
          <a:xfrm>
            <a:off x="0" y="1481559"/>
            <a:ext cx="7176304" cy="0"/>
          </a:xfrm>
          <a:prstGeom prst="line">
            <a:avLst/>
          </a:prstGeom>
          <a:ln w="19050">
            <a:gradFill flip="none" rotWithShape="1">
              <a:gsLst>
                <a:gs pos="27000">
                  <a:schemeClr val="accent2"/>
                </a:gs>
                <a:gs pos="76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E39DD-4F44-5EEF-8E84-E132F4A1D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2305050"/>
            <a:ext cx="2306491" cy="1571615"/>
          </a:xfrm>
        </p:spPr>
        <p:txBody>
          <a:bodyPr/>
          <a:lstStyle/>
          <a:p>
            <a:endParaRPr lang="en-BE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B99847D-A705-234E-C2BD-D7E9DE038B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199" y="4452510"/>
            <a:ext cx="2306491" cy="1571615"/>
          </a:xfrm>
        </p:spPr>
        <p:txBody>
          <a:bodyPr/>
          <a:lstStyle/>
          <a:p>
            <a:endParaRPr lang="en-B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1B02B1C-6C80-B60D-8779-9BA3199170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305050"/>
            <a:ext cx="2306491" cy="15716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977B717-F103-D3AE-B5E3-2FD50E2062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452510"/>
            <a:ext cx="2306491" cy="1571615"/>
          </a:xfrm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696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65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2029-8814-A34C-88E3-51630E54C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065CA-124A-9218-ED68-26ED62884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E5C2-DF33-F833-B186-496B5C03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4F42-42DE-65A3-B277-30C85A2B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3C546-601D-3D5D-2858-F556885C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760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9B48-BFFF-148B-BCAF-B7E73A1E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6955A-2278-6CD4-F380-291C1E2AC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FB49D-6D85-26CE-3C46-CBAE403C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92D24-6080-89A0-F164-5696B188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EDEFC-5315-11C8-ED19-DBE26D0A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48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D29E-42E9-35C5-0C5D-F75A03A5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A56BC-EDC1-70E6-8C8E-C7A410CFC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B03C4-8D72-59B7-D4D7-BBBB1B94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DDBB2-A06B-E671-E50F-70955E4F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DDEE5-AB49-2DE3-68FC-9B7B09B5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85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B6FF-F136-F4E6-CD0B-E1245C6F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6592-CB26-A7B4-A6C6-C91B13AF4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4F58D-6B49-D307-B598-64DE7172C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E76EB-69F8-26C0-A4BC-A1EC6196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3F530-0EF5-C46D-7DB1-CC9D2F6F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FA5AE-EF73-8A51-E151-8E6ACE3D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1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006C-7A4B-2118-5594-3D11F40A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90192-4DF0-5009-AB69-92A62465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A186F-6A70-516C-C40E-008BA532A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79956-5DF1-4045-26BD-1A8020D5DC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43458-BC50-9A4C-8DB1-F59CF1579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8CE29-A2FC-135D-3E39-19F49283B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724AB-E2D8-5AB5-C40D-A5B6B405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E243D-FF70-CEE0-4A1A-8D547704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14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36C9E-F11D-2BB8-D3CB-4037948C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04CD3-45B3-F494-A548-C07F24A6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7A0A4-01AB-F5E5-5694-B997EF989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E77FA-FE14-124E-A91F-224BD274EB05}" type="datetimeFigureOut">
              <a:rPr lang="en-BE" smtClean="0"/>
              <a:t>9/9/24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9F2A7-F424-C40C-453E-D814BF411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1249A-6FF6-4D89-EE3B-C5E1A88C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EED4-E8B1-5047-994F-9820CABF555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585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1" r:id="rId4"/>
    <p:sldLayoutId id="2147483660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7453-7C24-B579-B53A-E60873D1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3" y="373514"/>
            <a:ext cx="10515600" cy="1325563"/>
          </a:xfrm>
        </p:spPr>
        <p:txBody>
          <a:bodyPr/>
          <a:lstStyle/>
          <a:p>
            <a:r>
              <a:rPr lang="en-US" dirty="0"/>
              <a:t>Class Announcements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8705F-45B1-27CD-C9AB-CAE476A9C42D}"/>
              </a:ext>
            </a:extLst>
          </p:cNvPr>
          <p:cNvSpPr txBox="1"/>
          <p:nvPr/>
        </p:nvSpPr>
        <p:spPr>
          <a:xfrm>
            <a:off x="402771" y="2161780"/>
            <a:ext cx="9246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accent1"/>
                </a:solidFill>
                <a:latin typeface="Avenir Next" panose="020B0503020202020204" pitchFamily="34" charset="0"/>
              </a:rPr>
              <a:t>This Thursday lab assignment is DUE and will be reviewed during class 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chemeClr val="accent1"/>
                </a:solidFill>
                <a:latin typeface="Avenir Next" panose="020B0503020202020204" pitchFamily="34" charset="0"/>
              </a:rPr>
              <a:t>New lab assignment will be assigned and due next Thursday</a:t>
            </a: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accent1"/>
                </a:solidFill>
                <a:latin typeface="Avenir Next" panose="020B0503020202020204" pitchFamily="34" charset="0"/>
              </a:rPr>
              <a:t>Lecture and Lab will be pre-recorded next week (09/172024 &amp; 09/19/2024) </a:t>
            </a:r>
          </a:p>
          <a:p>
            <a:pPr marL="742950" lvl="1" indent="-285750">
              <a:buFontTx/>
              <a:buChar char="-"/>
            </a:pPr>
            <a:r>
              <a:rPr lang="en-GB" sz="2000" dirty="0">
                <a:solidFill>
                  <a:schemeClr val="accent1"/>
                </a:solidFill>
                <a:latin typeface="Avenir Next" panose="020B0503020202020204" pitchFamily="34" charset="0"/>
              </a:rPr>
              <a:t>Lab assignment assigned this Thursday, 09/12/2024 will be due on Thursday, 09/19/2024</a:t>
            </a:r>
          </a:p>
          <a:p>
            <a:pPr marL="285750" indent="-285750">
              <a:buFontTx/>
              <a:buChar char="-"/>
            </a:pPr>
            <a:r>
              <a:rPr lang="en-GB" sz="2000" dirty="0">
                <a:solidFill>
                  <a:schemeClr val="accent1"/>
                </a:solidFill>
                <a:latin typeface="Avenir Next" panose="020B0503020202020204" pitchFamily="34" charset="0"/>
              </a:rPr>
              <a:t>The first project checkpoint is approaching (09/24/2024) so be prepared to share updates and ask questions </a:t>
            </a:r>
          </a:p>
        </p:txBody>
      </p:sp>
    </p:spTree>
    <p:extLst>
      <p:ext uri="{BB962C8B-B14F-4D97-AF65-F5344CB8AC3E}">
        <p14:creationId xmlns:p14="http://schemas.microsoft.com/office/powerpoint/2010/main" val="353828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10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7453-7C24-B579-B53A-E60873D1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28" y="365125"/>
            <a:ext cx="10515600" cy="1325563"/>
          </a:xfrm>
        </p:spPr>
        <p:txBody>
          <a:bodyPr/>
          <a:lstStyle/>
          <a:p>
            <a:r>
              <a:rPr lang="en-US" dirty="0"/>
              <a:t>Handle Missing Data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D3B9A-ED51-1877-4F5D-DD62E1994A2C}"/>
              </a:ext>
            </a:extLst>
          </p:cNvPr>
          <p:cNvSpPr txBox="1"/>
          <p:nvPr/>
        </p:nvSpPr>
        <p:spPr>
          <a:xfrm>
            <a:off x="778328" y="2351782"/>
            <a:ext cx="9246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Ways to handle missing data 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Eliminate values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Fill in values (imputation)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37748-6EE0-6162-7DD5-6848AF6F3187}"/>
              </a:ext>
            </a:extLst>
          </p:cNvPr>
          <p:cNvSpPr txBox="1"/>
          <p:nvPr/>
        </p:nvSpPr>
        <p:spPr>
          <a:xfrm>
            <a:off x="7477941" y="4381968"/>
            <a:ext cx="4636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Data imputation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Use the mean/median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KNN (k-nearest neighbours)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Regression imputation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B89737-E93C-721C-945C-058B8C889E17}"/>
              </a:ext>
            </a:extLst>
          </p:cNvPr>
          <p:cNvCxnSpPr>
            <a:cxnSpLocks/>
          </p:cNvCxnSpPr>
          <p:nvPr/>
        </p:nvCxnSpPr>
        <p:spPr>
          <a:xfrm>
            <a:off x="3624943" y="3241222"/>
            <a:ext cx="3510643" cy="1140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69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98D8-1693-C579-EEB2-55CE8220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" y="370298"/>
            <a:ext cx="10515600" cy="1325563"/>
          </a:xfrm>
        </p:spPr>
        <p:txBody>
          <a:bodyPr/>
          <a:lstStyle/>
          <a:p>
            <a:r>
              <a:rPr lang="en-US" dirty="0"/>
              <a:t>Explore Data Characteristics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26C04-5C6A-A9E2-195C-96731A14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293" t="153" r="22614" b="-17"/>
          <a:stretch/>
        </p:blipFill>
        <p:spPr>
          <a:xfrm>
            <a:off x="7906871" y="0"/>
            <a:ext cx="428512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C7D0E6-0F7B-999F-073E-F41366109AD9}"/>
              </a:ext>
            </a:extLst>
          </p:cNvPr>
          <p:cNvGrpSpPr/>
          <p:nvPr/>
        </p:nvGrpSpPr>
        <p:grpSpPr>
          <a:xfrm>
            <a:off x="8548872" y="1590224"/>
            <a:ext cx="3227086" cy="3677551"/>
            <a:chOff x="6292969" y="2290832"/>
            <a:chExt cx="3227086" cy="367755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62DD2FD-CACB-2FCD-C6F2-3CD69F562E98}"/>
                </a:ext>
              </a:extLst>
            </p:cNvPr>
            <p:cNvSpPr/>
            <p:nvPr/>
          </p:nvSpPr>
          <p:spPr>
            <a:xfrm>
              <a:off x="6292969" y="2290832"/>
              <a:ext cx="3227086" cy="3677551"/>
            </a:xfrm>
            <a:prstGeom prst="roundRect">
              <a:avLst>
                <a:gd name="adj" fmla="val 8215"/>
              </a:avLst>
            </a:prstGeom>
            <a:gradFill flip="none" rotWithShape="1">
              <a:gsLst>
                <a:gs pos="25000">
                  <a:schemeClr val="accent4"/>
                </a:gs>
                <a:gs pos="65000">
                  <a:schemeClr val="accent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FBB883-D484-66BC-8435-B40454E069B3}"/>
                </a:ext>
              </a:extLst>
            </p:cNvPr>
            <p:cNvSpPr txBox="1"/>
            <p:nvPr/>
          </p:nvSpPr>
          <p:spPr>
            <a:xfrm>
              <a:off x="6448955" y="2921564"/>
              <a:ext cx="291511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1"/>
                  </a:solidFill>
                  <a:effectLst/>
                  <a:latin typeface="Avenir Next" panose="020B0503020202020204" pitchFamily="34" charset="0"/>
                </a:rPr>
                <a:t>Mean: average of all values</a:t>
              </a:r>
            </a:p>
            <a:p>
              <a:endParaRPr lang="en-GB" sz="1200" dirty="0">
                <a:solidFill>
                  <a:schemeClr val="bg1"/>
                </a:solidFill>
                <a:effectLst/>
                <a:latin typeface="Avenir Next" panose="020B0503020202020204" pitchFamily="34" charset="0"/>
              </a:endParaRPr>
            </a:p>
            <a:p>
              <a:r>
                <a:rPr lang="en-GB" sz="12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Median: middle value when data is sorted in ascending order</a:t>
              </a:r>
            </a:p>
            <a:p>
              <a:endParaRPr lang="en-GB" sz="1200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  <a:p>
              <a:r>
                <a:rPr lang="en-GB" sz="12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Mode: most often seen value</a:t>
              </a:r>
            </a:p>
            <a:p>
              <a:endParaRPr lang="en-GB" sz="1200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  <a:p>
              <a:r>
                <a:rPr lang="en-GB" sz="12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Range: difference between highest and lowest values</a:t>
              </a:r>
            </a:p>
            <a:p>
              <a:endParaRPr lang="en-GB" sz="1200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  <a:p>
              <a:r>
                <a:rPr lang="en-GB" sz="12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Standard deviation: how spread out the data is from the mean</a:t>
              </a:r>
            </a:p>
            <a:p>
              <a:endParaRPr lang="en-GB" sz="1200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  <a:p>
              <a:r>
                <a:rPr lang="en-GB" sz="12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Variance: square of the standard deviation</a:t>
              </a:r>
              <a:endParaRPr lang="en-BE" sz="1200" dirty="0">
                <a:solidFill>
                  <a:schemeClr val="bg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1445B9-89F0-4B63-7360-CF66F814FB08}"/>
                </a:ext>
              </a:extLst>
            </p:cNvPr>
            <p:cNvSpPr txBox="1"/>
            <p:nvPr/>
          </p:nvSpPr>
          <p:spPr>
            <a:xfrm>
              <a:off x="6448598" y="2504733"/>
              <a:ext cx="2502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>
                <a:defRPr sz="1600" b="1">
                  <a:gradFill flip="none" rotWithShape="1">
                    <a:gsLst>
                      <a:gs pos="0">
                        <a:schemeClr val="accent2"/>
                      </a:gs>
                      <a:gs pos="52000">
                        <a:schemeClr val="accent4"/>
                      </a:gs>
                      <a:gs pos="99000">
                        <a:schemeClr val="accent5"/>
                      </a:gs>
                    </a:gsLst>
                    <a:lin ang="8100000" scaled="1"/>
                    <a:tileRect/>
                  </a:gradFill>
                  <a:latin typeface="Avenir Next Demi Bold" panose="020B0503020202020204" pitchFamily="34" charset="0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</a:rPr>
                <a:t>Common stats</a:t>
              </a:r>
              <a:endParaRPr lang="en-BE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5BD82D-1458-E6E7-3170-BFF606AE96B8}"/>
              </a:ext>
            </a:extLst>
          </p:cNvPr>
          <p:cNvSpPr txBox="1"/>
          <p:nvPr/>
        </p:nvSpPr>
        <p:spPr>
          <a:xfrm>
            <a:off x="289740" y="3082541"/>
            <a:ext cx="7504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Set of descriptive measures to condense dataset into a few key values: 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Central tendency: mean, median, mode</a:t>
            </a:r>
          </a:p>
          <a:p>
            <a:pPr marL="171450" indent="-1714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Dispersion: range, variance, standard deviation (how spread out are points from the mean) </a:t>
            </a:r>
          </a:p>
          <a:p>
            <a:pPr marL="171450" indent="-1714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Distribution shape: skewness and kurtosis to observe if data is symmetrical or skewed toward one side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366CD-4E62-6E95-97EC-838D28D41013}"/>
              </a:ext>
            </a:extLst>
          </p:cNvPr>
          <p:cNvSpPr txBox="1"/>
          <p:nvPr/>
        </p:nvSpPr>
        <p:spPr>
          <a:xfrm>
            <a:off x="289740" y="2509645"/>
            <a:ext cx="825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latin typeface="Avenir Next" panose="020B0503020202020204" pitchFamily="34" charset="0"/>
              </a:rPr>
              <a:t>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69647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009-B212-34EF-34A5-9D20B7ED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1" y="347708"/>
            <a:ext cx="10515600" cy="1325563"/>
          </a:xfrm>
        </p:spPr>
        <p:txBody>
          <a:bodyPr/>
          <a:lstStyle/>
          <a:p>
            <a:r>
              <a:rPr lang="en-US" dirty="0"/>
              <a:t>Importance of Summary Statistics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84C9B-8A56-A9E3-AA29-58DE43BA0649}"/>
              </a:ext>
            </a:extLst>
          </p:cNvPr>
          <p:cNvSpPr txBox="1"/>
          <p:nvPr/>
        </p:nvSpPr>
        <p:spPr>
          <a:xfrm>
            <a:off x="402771" y="2161780"/>
            <a:ext cx="92463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Provide a quick summary and overview of dataset’s key characteristics and assist with understanding and identifying potential issues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Allows you to perform the following checks: 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Data quality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Feature selection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Benchmarking and comparisons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Model selection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Communication and reporting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Data transformation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Hypothesis testing and decision making </a:t>
            </a:r>
          </a:p>
          <a:p>
            <a:endParaRPr lang="en-GB" sz="1600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pic>
        <p:nvPicPr>
          <p:cNvPr id="19" name="Picture 18" descr="A computer graphics with various objects&#10;&#10;Description automatically generated with medium confidence">
            <a:extLst>
              <a:ext uri="{FF2B5EF4-FFF2-40B4-BE49-F238E27FC236}">
                <a16:creationId xmlns:a16="http://schemas.microsoft.com/office/drawing/2014/main" id="{A90BFD12-B678-8F66-C168-7D0D2499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26" y="3031513"/>
            <a:ext cx="4813218" cy="27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49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98D8-1693-C579-EEB2-55CE8220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" y="370298"/>
            <a:ext cx="10515600" cy="1325563"/>
          </a:xfrm>
        </p:spPr>
        <p:txBody>
          <a:bodyPr/>
          <a:lstStyle/>
          <a:p>
            <a:r>
              <a:rPr lang="en-US" dirty="0"/>
              <a:t>Data Transformation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366CD-4E62-6E95-97EC-838D28D41013}"/>
              </a:ext>
            </a:extLst>
          </p:cNvPr>
          <p:cNvSpPr txBox="1"/>
          <p:nvPr/>
        </p:nvSpPr>
        <p:spPr>
          <a:xfrm>
            <a:off x="246016" y="1964424"/>
            <a:ext cx="8259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  <a:latin typeface="Avenir Next" panose="020B0503020202020204" pitchFamily="34" charset="0"/>
              </a:rPr>
              <a:t>Critical process in EDA </a:t>
            </a:r>
          </a:p>
          <a:p>
            <a:endParaRPr lang="en-GB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Depending on what’s found out through summary statistics, </a:t>
            </a:r>
          </a:p>
          <a:p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transformation of values may need to occur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FFBA1F-491B-26C8-1E60-CEC526F44AB5}"/>
              </a:ext>
            </a:extLst>
          </p:cNvPr>
          <p:cNvSpPr/>
          <p:nvPr/>
        </p:nvSpPr>
        <p:spPr>
          <a:xfrm>
            <a:off x="7794609" y="0"/>
            <a:ext cx="4397391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A7E3B-EFE8-4D22-4ED5-2F6BA6A6A40A}"/>
              </a:ext>
            </a:extLst>
          </p:cNvPr>
          <p:cNvSpPr txBox="1"/>
          <p:nvPr/>
        </p:nvSpPr>
        <p:spPr>
          <a:xfrm>
            <a:off x="246016" y="3429000"/>
            <a:ext cx="9396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Common transformation techniques:</a:t>
            </a:r>
          </a:p>
          <a:p>
            <a:endParaRPr lang="en-GB" dirty="0">
              <a:solidFill>
                <a:schemeClr val="accent1"/>
              </a:solidFill>
              <a:latin typeface="Avenir Next" panose="020B05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Scaling or normalization (min-max scaling, standardization) 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Min-max scaling: scale numerical values into a specific range, usually 0 and 1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Standardization: convert data into a common format (</a:t>
            </a:r>
            <a:r>
              <a:rPr lang="en-GB" dirty="0" err="1">
                <a:solidFill>
                  <a:schemeClr val="accent1"/>
                </a:solidFill>
                <a:latin typeface="Avenir Next" panose="020B0503020202020204" pitchFamily="34" charset="0"/>
              </a:rPr>
              <a:t>eg</a:t>
            </a: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 phone numbers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Encoding categorical variables as numerical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Apply mathematical differences to numerical variables (logarithmic, square root)  to correct skewness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Creating ratios or combining variables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Aggregation or grouping data based on unique variables </a:t>
            </a:r>
          </a:p>
        </p:txBody>
      </p:sp>
    </p:spTree>
    <p:extLst>
      <p:ext uri="{BB962C8B-B14F-4D97-AF65-F5344CB8AC3E}">
        <p14:creationId xmlns:p14="http://schemas.microsoft.com/office/powerpoint/2010/main" val="343293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38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ord 20">
            <a:extLst>
              <a:ext uri="{FF2B5EF4-FFF2-40B4-BE49-F238E27FC236}">
                <a16:creationId xmlns:a16="http://schemas.microsoft.com/office/drawing/2014/main" id="{6F3213EB-212E-295A-CFD4-B56191298780}"/>
              </a:ext>
            </a:extLst>
          </p:cNvPr>
          <p:cNvSpPr/>
          <p:nvPr/>
        </p:nvSpPr>
        <p:spPr>
          <a:xfrm rot="6740670">
            <a:off x="3275215" y="6273646"/>
            <a:ext cx="1126580" cy="1106767"/>
          </a:xfrm>
          <a:prstGeom prst="chord">
            <a:avLst>
              <a:gd name="adj1" fmla="val 3836600"/>
              <a:gd name="adj2" fmla="val 15117692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626E3486-1009-2B75-E821-4D09E21B3D54}"/>
              </a:ext>
            </a:extLst>
          </p:cNvPr>
          <p:cNvSpPr/>
          <p:nvPr/>
        </p:nvSpPr>
        <p:spPr>
          <a:xfrm rot="17528442">
            <a:off x="5272287" y="-912378"/>
            <a:ext cx="2026244" cy="1990609"/>
          </a:xfrm>
          <a:prstGeom prst="chord">
            <a:avLst>
              <a:gd name="adj1" fmla="val 3785792"/>
              <a:gd name="adj2" fmla="val 15161006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4BF55-87C4-9A77-7AD8-CAFFBC9E737A}"/>
              </a:ext>
            </a:extLst>
          </p:cNvPr>
          <p:cNvSpPr txBox="1"/>
          <p:nvPr/>
        </p:nvSpPr>
        <p:spPr>
          <a:xfrm>
            <a:off x="979459" y="2868016"/>
            <a:ext cx="930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Visualization of relationships</a:t>
            </a:r>
            <a:endParaRPr lang="en-BE" sz="36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53EC4-9D36-9C7A-9912-91B241085393}"/>
              </a:ext>
            </a:extLst>
          </p:cNvPr>
          <p:cNvSpPr txBox="1"/>
          <p:nvPr/>
        </p:nvSpPr>
        <p:spPr>
          <a:xfrm>
            <a:off x="1075141" y="4030056"/>
            <a:ext cx="7813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400" dirty="0"/>
              <a:t>The most effective tool you will have in your toolbox</a:t>
            </a:r>
          </a:p>
          <a:p>
            <a:r>
              <a:rPr lang="en-GB" sz="2400" dirty="0"/>
              <a:t>Helps to discover and understand the relationships found within your dataset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658B14-88E9-CAC8-F847-7E174061960D}"/>
              </a:ext>
            </a:extLst>
          </p:cNvPr>
          <p:cNvCxnSpPr>
            <a:cxnSpLocks/>
          </p:cNvCxnSpPr>
          <p:nvPr/>
        </p:nvCxnSpPr>
        <p:spPr>
          <a:xfrm flipH="1">
            <a:off x="1172817" y="3699512"/>
            <a:ext cx="3210340" cy="0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71000">
                  <a:schemeClr val="accent5"/>
                </a:gs>
              </a:gsLst>
              <a:lin ang="186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ord 16">
            <a:extLst>
              <a:ext uri="{FF2B5EF4-FFF2-40B4-BE49-F238E27FC236}">
                <a16:creationId xmlns:a16="http://schemas.microsoft.com/office/drawing/2014/main" id="{1478FBB4-48A0-1D8A-C7C2-174FE6BC1EF5}"/>
              </a:ext>
            </a:extLst>
          </p:cNvPr>
          <p:cNvSpPr/>
          <p:nvPr/>
        </p:nvSpPr>
        <p:spPr>
          <a:xfrm rot="17528442">
            <a:off x="6921872" y="-1995172"/>
            <a:ext cx="4437540" cy="4359498"/>
          </a:xfrm>
          <a:prstGeom prst="chord">
            <a:avLst>
              <a:gd name="adj1" fmla="val 3785792"/>
              <a:gd name="adj2" fmla="val 15161006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Chord 19">
            <a:extLst>
              <a:ext uri="{FF2B5EF4-FFF2-40B4-BE49-F238E27FC236}">
                <a16:creationId xmlns:a16="http://schemas.microsoft.com/office/drawing/2014/main" id="{4438B82C-A5A5-F299-2E56-0768D183ADC5}"/>
              </a:ext>
            </a:extLst>
          </p:cNvPr>
          <p:cNvSpPr/>
          <p:nvPr/>
        </p:nvSpPr>
        <p:spPr>
          <a:xfrm rot="6740670">
            <a:off x="1005540" y="5762475"/>
            <a:ext cx="2026244" cy="1990609"/>
          </a:xfrm>
          <a:prstGeom prst="chord">
            <a:avLst>
              <a:gd name="adj1" fmla="val 3703030"/>
              <a:gd name="adj2" fmla="val 15205472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7937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164116-7592-BB16-8498-6C5B05F59C2F}"/>
              </a:ext>
            </a:extLst>
          </p:cNvPr>
          <p:cNvSpPr/>
          <p:nvPr/>
        </p:nvSpPr>
        <p:spPr>
          <a:xfrm>
            <a:off x="277090" y="4955070"/>
            <a:ext cx="11637819" cy="1242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78A01BF-C668-8B87-2994-4D58611B330D}"/>
              </a:ext>
            </a:extLst>
          </p:cNvPr>
          <p:cNvSpPr/>
          <p:nvPr/>
        </p:nvSpPr>
        <p:spPr>
          <a:xfrm>
            <a:off x="277090" y="3523080"/>
            <a:ext cx="11637819" cy="1242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575AE7-0528-9C64-3A5F-887F6EE343E7}"/>
              </a:ext>
            </a:extLst>
          </p:cNvPr>
          <p:cNvSpPr/>
          <p:nvPr/>
        </p:nvSpPr>
        <p:spPr>
          <a:xfrm>
            <a:off x="290945" y="2140527"/>
            <a:ext cx="11637819" cy="1242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65D5D-4DA2-00BA-14A3-8ED10BD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to Utilize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0F73-2651-31F5-1146-1FAD0E1DA014}"/>
              </a:ext>
            </a:extLst>
          </p:cNvPr>
          <p:cNvSpPr txBox="1"/>
          <p:nvPr/>
        </p:nvSpPr>
        <p:spPr>
          <a:xfrm>
            <a:off x="637310" y="2561624"/>
            <a:ext cx="330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dirty="0">
                <a:latin typeface="Avenir Next" panose="020B0503020202020204" pitchFamily="34" charset="0"/>
              </a:rPr>
              <a:t>Raw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4AB2C-27E7-3D49-266C-BAB35BB1AA6D}"/>
              </a:ext>
            </a:extLst>
          </p:cNvPr>
          <p:cNvSpPr txBox="1"/>
          <p:nvPr/>
        </p:nvSpPr>
        <p:spPr>
          <a:xfrm>
            <a:off x="637310" y="3944177"/>
            <a:ext cx="466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dirty="0">
                <a:latin typeface="Avenir Next" panose="020B0503020202020204" pitchFamily="34" charset="0"/>
              </a:rPr>
              <a:t>Distribution of Numerical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D0E87-751B-1091-678E-3960053C99C4}"/>
              </a:ext>
            </a:extLst>
          </p:cNvPr>
          <p:cNvSpPr txBox="1"/>
          <p:nvPr/>
        </p:nvSpPr>
        <p:spPr>
          <a:xfrm>
            <a:off x="637310" y="5371079"/>
            <a:ext cx="4661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dirty="0">
                <a:latin typeface="Avenir Next" panose="020B0503020202020204" pitchFamily="34" charset="0"/>
              </a:rPr>
              <a:t>Correlation or Associations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2EAA6-C3DA-F2EF-640F-6CA3DB388A36}"/>
              </a:ext>
            </a:extLst>
          </p:cNvPr>
          <p:cNvSpPr txBox="1"/>
          <p:nvPr/>
        </p:nvSpPr>
        <p:spPr>
          <a:xfrm>
            <a:off x="8503230" y="2300014"/>
            <a:ext cx="3156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Avenir Next" panose="020B0503020202020204" pitchFamily="34" charset="0"/>
              </a:rPr>
              <a:t>F</a:t>
            </a:r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requency tables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Bar plots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Pie charts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6A27E0-807B-F197-B5C3-93CCE5DBDCCE}"/>
              </a:ext>
            </a:extLst>
          </p:cNvPr>
          <p:cNvSpPr txBox="1"/>
          <p:nvPr/>
        </p:nvSpPr>
        <p:spPr>
          <a:xfrm>
            <a:off x="8503230" y="3577646"/>
            <a:ext cx="2975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Histograms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Container plots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Violin plots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Density plots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7E76D0-B904-0878-F3A4-BF098723F6C8}"/>
              </a:ext>
            </a:extLst>
          </p:cNvPr>
          <p:cNvSpPr txBox="1"/>
          <p:nvPr/>
        </p:nvSpPr>
        <p:spPr>
          <a:xfrm>
            <a:off x="8503230" y="5119574"/>
            <a:ext cx="3425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Scatter plots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Correlation matrices</a:t>
            </a:r>
          </a:p>
          <a:p>
            <a:r>
              <a:rPr lang="en-GB" sz="1800" dirty="0">
                <a:solidFill>
                  <a:schemeClr val="accent6"/>
                </a:solidFill>
                <a:latin typeface="Avenir Next" panose="020B0503020202020204" pitchFamily="34" charset="0"/>
              </a:rPr>
              <a:t>Statistical assessments</a:t>
            </a:r>
          </a:p>
        </p:txBody>
      </p:sp>
    </p:spTree>
    <p:extLst>
      <p:ext uri="{BB962C8B-B14F-4D97-AF65-F5344CB8AC3E}">
        <p14:creationId xmlns:p14="http://schemas.microsoft.com/office/powerpoint/2010/main" val="319925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A8BF8-B2F0-420E-2C5A-272BEFC39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D5D93D-82C8-0490-1CA8-CFF88C9CBB5D}"/>
              </a:ext>
            </a:extLst>
          </p:cNvPr>
          <p:cNvSpPr/>
          <p:nvPr/>
        </p:nvSpPr>
        <p:spPr>
          <a:xfrm>
            <a:off x="0" y="0"/>
            <a:ext cx="7563678" cy="6858000"/>
          </a:xfrm>
          <a:prstGeom prst="rect">
            <a:avLst/>
          </a:prstGeom>
          <a:gradFill flip="none" rotWithShape="1">
            <a:gsLst>
              <a:gs pos="9000">
                <a:schemeClr val="accent6"/>
              </a:gs>
              <a:gs pos="82000">
                <a:schemeClr val="accent2">
                  <a:alpha val="77000"/>
                </a:schemeClr>
              </a:gs>
              <a:gs pos="69000">
                <a:schemeClr val="accent3">
                  <a:alpha val="87000"/>
                </a:schemeClr>
              </a:gs>
              <a:gs pos="52000">
                <a:schemeClr val="accent4">
                  <a:alpha val="83006"/>
                </a:schemeClr>
              </a:gs>
              <a:gs pos="100000">
                <a:schemeClr val="accent2">
                  <a:alpha val="9000"/>
                </a:schemeClr>
              </a:gs>
              <a:gs pos="33000">
                <a:schemeClr val="accent5">
                  <a:alpha val="8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AE1AC-F62D-362B-4F85-CEB5FFCD0E28}"/>
              </a:ext>
            </a:extLst>
          </p:cNvPr>
          <p:cNvSpPr txBox="1"/>
          <p:nvPr/>
        </p:nvSpPr>
        <p:spPr>
          <a:xfrm>
            <a:off x="742732" y="2042085"/>
            <a:ext cx="6750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  <a:effectLst>
                  <a:outerShdw blurRad="216443" dist="38100" dir="2700000" algn="tl" rotWithShape="0">
                    <a:prstClr val="black">
                      <a:alpha val="40000"/>
                    </a:prstClr>
                  </a:outerShdw>
                </a:effectLst>
                <a:latin typeface="Avenir Next Heavy" panose="020B0503020202020204" pitchFamily="34" charset="0"/>
              </a:rPr>
              <a:t>WEEK 3</a:t>
            </a:r>
            <a:endParaRPr lang="en-BE" sz="8800" b="1" dirty="0">
              <a:solidFill>
                <a:schemeClr val="accent1"/>
              </a:solidFill>
              <a:effectLst>
                <a:outerShdw blurRad="216443" dist="38100" dir="2700000" algn="tl" rotWithShape="0">
                  <a:prstClr val="black">
                    <a:alpha val="40000"/>
                  </a:prstClr>
                </a:outerShdw>
              </a:effectLst>
              <a:latin typeface="Avenir Next Heavy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99266-D088-512C-D76D-EDFB58B830F3}"/>
              </a:ext>
            </a:extLst>
          </p:cNvPr>
          <p:cNvSpPr txBox="1"/>
          <p:nvPr/>
        </p:nvSpPr>
        <p:spPr>
          <a:xfrm>
            <a:off x="879504" y="3369366"/>
            <a:ext cx="4357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EXPLORATORY DATA ANALYSIS</a:t>
            </a:r>
            <a:endParaRPr lang="en-BE" sz="2000" b="1" i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1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82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65D5D-4DA2-00BA-14A3-8ED10BD7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385906"/>
            <a:ext cx="10515600" cy="1325563"/>
          </a:xfrm>
        </p:spPr>
        <p:txBody>
          <a:bodyPr/>
          <a:lstStyle/>
          <a:p>
            <a:r>
              <a:rPr lang="en-US" dirty="0"/>
              <a:t>Handling Outliers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0A540-F210-475D-90C2-3B2B2D1BA770}"/>
              </a:ext>
            </a:extLst>
          </p:cNvPr>
          <p:cNvSpPr txBox="1"/>
          <p:nvPr/>
        </p:nvSpPr>
        <p:spPr>
          <a:xfrm>
            <a:off x="464127" y="2152789"/>
            <a:ext cx="7813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dirty="0"/>
              <a:t>Detect outliers using methods such as the interquartile range (IQR) or Z-scores </a:t>
            </a:r>
          </a:p>
          <a:p>
            <a:r>
              <a:rPr lang="en-GB" sz="2000" dirty="0"/>
              <a:t>Remove the outliers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393C6-806E-BDD6-3F05-695138B9E417}"/>
              </a:ext>
            </a:extLst>
          </p:cNvPr>
          <p:cNvSpPr txBox="1"/>
          <p:nvPr/>
        </p:nvSpPr>
        <p:spPr>
          <a:xfrm>
            <a:off x="464127" y="3609772"/>
            <a:ext cx="11236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b="1" u="sng" dirty="0"/>
              <a:t>IQR – Divide data into quartiles </a:t>
            </a:r>
          </a:p>
          <a:p>
            <a:endParaRPr lang="en-GB" sz="2000" dirty="0"/>
          </a:p>
          <a:p>
            <a:pPr algn="l" fontAlgn="base"/>
            <a:r>
              <a:rPr lang="en-US" sz="2000" dirty="0">
                <a:solidFill>
                  <a:srgbClr val="FFFFFF"/>
                </a:solidFill>
                <a:effectLst/>
              </a:rPr>
              <a:t>Q1 represents the 25th percentile of the data</a:t>
            </a:r>
          </a:p>
          <a:p>
            <a:pPr algn="l" fontAlgn="base"/>
            <a:r>
              <a:rPr lang="en-US" sz="2000" dirty="0">
                <a:solidFill>
                  <a:srgbClr val="FFFFFF"/>
                </a:solidFill>
                <a:effectLst/>
              </a:rPr>
              <a:t>Q2 represents the 50th percentile of the data</a:t>
            </a:r>
          </a:p>
          <a:p>
            <a:pPr algn="l" fontAlgn="base"/>
            <a:r>
              <a:rPr lang="en-US" sz="2000" dirty="0">
                <a:solidFill>
                  <a:srgbClr val="FFFFFF"/>
                </a:solidFill>
                <a:effectLst/>
              </a:rPr>
              <a:t>Q3 represents the 75th percentile of the data</a:t>
            </a:r>
          </a:p>
          <a:p>
            <a:pPr algn="l" fontAlgn="base"/>
            <a:endParaRPr lang="en-US" sz="2000" dirty="0">
              <a:solidFill>
                <a:srgbClr val="FFFFFF"/>
              </a:solidFill>
            </a:endParaRPr>
          </a:p>
          <a:p>
            <a:pPr algn="l" fontAlgn="base"/>
            <a:r>
              <a:rPr lang="en-US" sz="2000" dirty="0">
                <a:solidFill>
                  <a:srgbClr val="FFFFFF"/>
                </a:solidFill>
                <a:effectLst/>
              </a:rPr>
              <a:t>IQR </a:t>
            </a:r>
            <a:r>
              <a:rPr lang="en-US" sz="2000" dirty="0">
                <a:solidFill>
                  <a:srgbClr val="FFFFFF"/>
                </a:solidFill>
              </a:rPr>
              <a:t>=</a:t>
            </a:r>
            <a:r>
              <a:rPr lang="en-US" sz="2000" dirty="0">
                <a:solidFill>
                  <a:srgbClr val="FFFFFF"/>
                </a:solidFill>
                <a:effectLst/>
              </a:rPr>
              <a:t> range between the first and the third quartiles namely (Q1 and Q3):  IQR = Q3 – Q1. </a:t>
            </a:r>
          </a:p>
          <a:p>
            <a:pPr algn="l" fontAlgn="base"/>
            <a:r>
              <a:rPr lang="en-US" sz="2000" dirty="0">
                <a:solidFill>
                  <a:srgbClr val="FFFFFF"/>
                </a:solidFill>
              </a:rPr>
              <a:t>D</a:t>
            </a:r>
            <a:r>
              <a:rPr lang="en-US" sz="2000" dirty="0">
                <a:solidFill>
                  <a:srgbClr val="FFFFFF"/>
                </a:solidFill>
                <a:effectLst/>
              </a:rPr>
              <a:t>ata points which fall below Q1 – 1.5 IQR or above Q3 + 1.5 IQR are outliers.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297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65D5D-4DA2-00BA-14A3-8ED10BD7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385906"/>
            <a:ext cx="10515600" cy="1325563"/>
          </a:xfrm>
        </p:spPr>
        <p:txBody>
          <a:bodyPr/>
          <a:lstStyle/>
          <a:p>
            <a:r>
              <a:rPr lang="en-US" dirty="0"/>
              <a:t>Handling Outliers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0A540-F210-475D-90C2-3B2B2D1BA770}"/>
              </a:ext>
            </a:extLst>
          </p:cNvPr>
          <p:cNvSpPr txBox="1"/>
          <p:nvPr/>
        </p:nvSpPr>
        <p:spPr>
          <a:xfrm>
            <a:off x="464127" y="2152789"/>
            <a:ext cx="7813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dirty="0"/>
              <a:t>Detect outliers using methods such as the interquartile range (IQR) or Z-scores </a:t>
            </a:r>
          </a:p>
          <a:p>
            <a:r>
              <a:rPr lang="en-GB" sz="2000" dirty="0"/>
              <a:t>Remove the outliers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393C6-806E-BDD6-3F05-695138B9E417}"/>
              </a:ext>
            </a:extLst>
          </p:cNvPr>
          <p:cNvSpPr txBox="1"/>
          <p:nvPr/>
        </p:nvSpPr>
        <p:spPr>
          <a:xfrm>
            <a:off x="477981" y="3689549"/>
            <a:ext cx="112360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b="1" u="sng" dirty="0"/>
              <a:t>Z-Scores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Utilize statistics to determine how many standard deviations an observation is from the mean </a:t>
            </a:r>
          </a:p>
          <a:p>
            <a:r>
              <a:rPr lang="en-GB" sz="2000" dirty="0"/>
              <a:t>Observations greater than 3 or less than 3 are typically considered to be outliers </a:t>
            </a:r>
          </a:p>
        </p:txBody>
      </p:sp>
    </p:spTree>
    <p:extLst>
      <p:ext uri="{BB962C8B-B14F-4D97-AF65-F5344CB8AC3E}">
        <p14:creationId xmlns:p14="http://schemas.microsoft.com/office/powerpoint/2010/main" val="154659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85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0C-0668-FA95-1349-79DBEB61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52" y="336462"/>
            <a:ext cx="10515600" cy="1325563"/>
          </a:xfrm>
        </p:spPr>
        <p:txBody>
          <a:bodyPr/>
          <a:lstStyle/>
          <a:p>
            <a:r>
              <a:rPr lang="en-BE"/>
              <a:t> </a:t>
            </a:r>
            <a:r>
              <a:rPr lang="en-US"/>
              <a:t>Communicate Findings</a:t>
            </a:r>
            <a:endParaRPr lang="en-B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307AFF-25CB-1FED-3B13-C6DBA596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2" y="2334491"/>
            <a:ext cx="5314207" cy="29759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DCBFA2-B340-78FC-DC27-70F12ECF4F68}"/>
              </a:ext>
            </a:extLst>
          </p:cNvPr>
          <p:cNvSpPr txBox="1"/>
          <p:nvPr/>
        </p:nvSpPr>
        <p:spPr>
          <a:xfrm>
            <a:off x="6373091" y="2140333"/>
            <a:ext cx="53142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sz="2000" b="1" dirty="0"/>
              <a:t>Summarize findings effectively, highlighting discoveries and evaluation </a:t>
            </a:r>
          </a:p>
          <a:p>
            <a:endParaRPr lang="en-GB" sz="2000" b="1" dirty="0"/>
          </a:p>
          <a:p>
            <a:r>
              <a:rPr lang="en-GB" sz="2000" b="1" dirty="0"/>
              <a:t>Written Report </a:t>
            </a:r>
          </a:p>
          <a:p>
            <a:r>
              <a:rPr lang="en-GB" sz="2000" b="1" dirty="0"/>
              <a:t>PowerPoint</a:t>
            </a:r>
          </a:p>
          <a:p>
            <a:r>
              <a:rPr lang="en-GB" sz="2000" b="1" dirty="0"/>
              <a:t>Tableau or PowerBI Dashboard </a:t>
            </a:r>
          </a:p>
          <a:p>
            <a:r>
              <a:rPr lang="en-GB" sz="2000" b="1" dirty="0"/>
              <a:t>Application</a:t>
            </a:r>
          </a:p>
          <a:p>
            <a:endParaRPr lang="en-GB" sz="2000" b="1" dirty="0"/>
          </a:p>
          <a:p>
            <a:r>
              <a:rPr lang="en-GB" sz="2000" b="1" dirty="0"/>
              <a:t>Discuss barriers or caveats related to analysis</a:t>
            </a:r>
          </a:p>
          <a:p>
            <a:r>
              <a:rPr lang="en-GB" sz="2000" b="1" dirty="0"/>
              <a:t>Suggest next steps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670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ord 20">
            <a:extLst>
              <a:ext uri="{FF2B5EF4-FFF2-40B4-BE49-F238E27FC236}">
                <a16:creationId xmlns:a16="http://schemas.microsoft.com/office/drawing/2014/main" id="{6F3213EB-212E-295A-CFD4-B56191298780}"/>
              </a:ext>
            </a:extLst>
          </p:cNvPr>
          <p:cNvSpPr/>
          <p:nvPr/>
        </p:nvSpPr>
        <p:spPr>
          <a:xfrm rot="6740670">
            <a:off x="3275215" y="6273646"/>
            <a:ext cx="1126580" cy="1106767"/>
          </a:xfrm>
          <a:prstGeom prst="chord">
            <a:avLst>
              <a:gd name="adj1" fmla="val 3836600"/>
              <a:gd name="adj2" fmla="val 15117692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626E3486-1009-2B75-E821-4D09E21B3D54}"/>
              </a:ext>
            </a:extLst>
          </p:cNvPr>
          <p:cNvSpPr/>
          <p:nvPr/>
        </p:nvSpPr>
        <p:spPr>
          <a:xfrm rot="17528442">
            <a:off x="5272287" y="-912378"/>
            <a:ext cx="2026244" cy="1990609"/>
          </a:xfrm>
          <a:prstGeom prst="chord">
            <a:avLst>
              <a:gd name="adj1" fmla="val 3785792"/>
              <a:gd name="adj2" fmla="val 15161006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E8D74-9503-A237-8CC0-29C3A917D9CD}"/>
              </a:ext>
            </a:extLst>
          </p:cNvPr>
          <p:cNvSpPr txBox="1"/>
          <p:nvPr/>
        </p:nvSpPr>
        <p:spPr>
          <a:xfrm>
            <a:off x="7425386" y="2969122"/>
            <a:ext cx="34492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38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4BF55-87C4-9A77-7AD8-CAFFBC9E737A}"/>
              </a:ext>
            </a:extLst>
          </p:cNvPr>
          <p:cNvSpPr txBox="1"/>
          <p:nvPr/>
        </p:nvSpPr>
        <p:spPr>
          <a:xfrm>
            <a:off x="1054549" y="2368957"/>
            <a:ext cx="5055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What is exploratory </a:t>
            </a:r>
          </a:p>
          <a:p>
            <a:r>
              <a:rPr lang="en-US" sz="3600" b="1" dirty="0">
                <a:solidFill>
                  <a:schemeClr val="accent1"/>
                </a:solidFill>
                <a:latin typeface="Avenir Next" panose="020B0503020202020204" pitchFamily="34" charset="0"/>
              </a:rPr>
              <a:t>data analysis?</a:t>
            </a:r>
            <a:endParaRPr lang="en-BE" sz="3600" b="1" dirty="0">
              <a:solidFill>
                <a:schemeClr val="accent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53EC4-9D36-9C7A-9912-91B241085393}"/>
              </a:ext>
            </a:extLst>
          </p:cNvPr>
          <p:cNvSpPr txBox="1"/>
          <p:nvPr/>
        </p:nvSpPr>
        <p:spPr>
          <a:xfrm>
            <a:off x="1054548" y="3989121"/>
            <a:ext cx="5055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200">
                <a:solidFill>
                  <a:schemeClr val="bg1"/>
                </a:solidFill>
                <a:effectLst/>
                <a:latin typeface="Avenir Next Ultra Light" panose="020B0203020202020204" pitchFamily="34" charset="77"/>
              </a:defRPr>
            </a:lvl1pPr>
          </a:lstStyle>
          <a:p>
            <a:r>
              <a:rPr lang="en-GB" dirty="0"/>
              <a:t>abbreviated as EDA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28BA1-C1BB-1882-CFC2-B008D5844978}"/>
              </a:ext>
            </a:extLst>
          </p:cNvPr>
          <p:cNvCxnSpPr>
            <a:cxnSpLocks/>
          </p:cNvCxnSpPr>
          <p:nvPr/>
        </p:nvCxnSpPr>
        <p:spPr>
          <a:xfrm flipH="1">
            <a:off x="7937319" y="5190382"/>
            <a:ext cx="2425390" cy="0"/>
          </a:xfrm>
          <a:prstGeom prst="line">
            <a:avLst/>
          </a:prstGeom>
          <a:ln w="317500" cap="rnd">
            <a:gradFill flip="none" rotWithShape="1">
              <a:gsLst>
                <a:gs pos="0">
                  <a:schemeClr val="accent2"/>
                </a:gs>
                <a:gs pos="99000">
                  <a:schemeClr val="accent5"/>
                </a:gs>
              </a:gsLst>
              <a:lin ang="186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658B14-88E9-CAC8-F847-7E174061960D}"/>
              </a:ext>
            </a:extLst>
          </p:cNvPr>
          <p:cNvCxnSpPr>
            <a:cxnSpLocks/>
          </p:cNvCxnSpPr>
          <p:nvPr/>
        </p:nvCxnSpPr>
        <p:spPr>
          <a:xfrm flipH="1">
            <a:off x="1172817" y="3699512"/>
            <a:ext cx="3210340" cy="0"/>
          </a:xfrm>
          <a:prstGeom prst="line">
            <a:avLst/>
          </a:prstGeom>
          <a:ln w="63500" cap="rnd">
            <a:gradFill flip="none" rotWithShape="1">
              <a:gsLst>
                <a:gs pos="0">
                  <a:schemeClr val="accent2"/>
                </a:gs>
                <a:gs pos="71000">
                  <a:schemeClr val="accent5"/>
                </a:gs>
              </a:gsLst>
              <a:lin ang="18600000" scaled="0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ord 16">
            <a:extLst>
              <a:ext uri="{FF2B5EF4-FFF2-40B4-BE49-F238E27FC236}">
                <a16:creationId xmlns:a16="http://schemas.microsoft.com/office/drawing/2014/main" id="{1478FBB4-48A0-1D8A-C7C2-174FE6BC1EF5}"/>
              </a:ext>
            </a:extLst>
          </p:cNvPr>
          <p:cNvSpPr/>
          <p:nvPr/>
        </p:nvSpPr>
        <p:spPr>
          <a:xfrm rot="17528442">
            <a:off x="6921872" y="-1995172"/>
            <a:ext cx="4437540" cy="4359498"/>
          </a:xfrm>
          <a:prstGeom prst="chord">
            <a:avLst>
              <a:gd name="adj1" fmla="val 3785792"/>
              <a:gd name="adj2" fmla="val 15161006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Chord 19">
            <a:extLst>
              <a:ext uri="{FF2B5EF4-FFF2-40B4-BE49-F238E27FC236}">
                <a16:creationId xmlns:a16="http://schemas.microsoft.com/office/drawing/2014/main" id="{4438B82C-A5A5-F299-2E56-0768D183ADC5}"/>
              </a:ext>
            </a:extLst>
          </p:cNvPr>
          <p:cNvSpPr/>
          <p:nvPr/>
        </p:nvSpPr>
        <p:spPr>
          <a:xfrm rot="6740670">
            <a:off x="1005540" y="5762475"/>
            <a:ext cx="2026244" cy="1990609"/>
          </a:xfrm>
          <a:prstGeom prst="chord">
            <a:avLst>
              <a:gd name="adj1" fmla="val 3703030"/>
              <a:gd name="adj2" fmla="val 15205472"/>
            </a:avLst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221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4A72-C96D-8F83-56B3-D1203FFF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00" y="382542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A6D5B-60E7-502F-409A-1729A38665FF}"/>
              </a:ext>
            </a:extLst>
          </p:cNvPr>
          <p:cNvSpPr txBox="1"/>
          <p:nvPr/>
        </p:nvSpPr>
        <p:spPr>
          <a:xfrm>
            <a:off x="228200" y="3323157"/>
            <a:ext cx="5632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Analysis approach that helps to identify general patterns in a dataset. </a:t>
            </a:r>
            <a:r>
              <a:rPr lang="en-GB" sz="2000" i="1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EDA is an important step in the analysis process as it helps to locate outliers and other features that may be unexpected. </a:t>
            </a:r>
            <a:endParaRPr lang="en-BE" sz="2000" i="1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</p:txBody>
      </p:sp>
      <p:pic>
        <p:nvPicPr>
          <p:cNvPr id="20" name="Graphic 19" descr="Outer Space Landscape outline">
            <a:extLst>
              <a:ext uri="{FF2B5EF4-FFF2-40B4-BE49-F238E27FC236}">
                <a16:creationId xmlns:a16="http://schemas.microsoft.com/office/drawing/2014/main" id="{B119D8F9-449A-E367-DBE2-B5426102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3800" y="669208"/>
            <a:ext cx="610000" cy="610000"/>
          </a:xfrm>
          <a:prstGeom prst="rect">
            <a:avLst/>
          </a:prstGeom>
        </p:spPr>
      </p:pic>
      <p:pic>
        <p:nvPicPr>
          <p:cNvPr id="21" name="Graphic 20" descr="Space Saucer outline">
            <a:extLst>
              <a:ext uri="{FF2B5EF4-FFF2-40B4-BE49-F238E27FC236}">
                <a16:creationId xmlns:a16="http://schemas.microsoft.com/office/drawing/2014/main" id="{9933263F-65D4-DA13-BFAF-773AF5EF2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3800" y="669208"/>
            <a:ext cx="610000" cy="610000"/>
          </a:xfrm>
          <a:prstGeom prst="rect">
            <a:avLst/>
          </a:prstGeom>
        </p:spPr>
      </p:pic>
      <p:pic>
        <p:nvPicPr>
          <p:cNvPr id="22" name="Graphic 21" descr="Astronaut male outline">
            <a:extLst>
              <a:ext uri="{FF2B5EF4-FFF2-40B4-BE49-F238E27FC236}">
                <a16:creationId xmlns:a16="http://schemas.microsoft.com/office/drawing/2014/main" id="{D04A8D91-CEB4-350E-FA6B-A0A1C2BE2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3800" y="669208"/>
            <a:ext cx="610000" cy="6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9BE79-050A-7964-FD48-C5E4F87B53B2}"/>
              </a:ext>
            </a:extLst>
          </p:cNvPr>
          <p:cNvSpPr txBox="1"/>
          <p:nvPr/>
        </p:nvSpPr>
        <p:spPr>
          <a:xfrm>
            <a:off x="7477812" y="2123528"/>
            <a:ext cx="4300981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A few key aspects: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Data types + structures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Summary statistics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Data cleaning + processing</a:t>
            </a:r>
          </a:p>
          <a:p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Data visualization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Identifying relationships + patterns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Dimensionality reduction</a:t>
            </a:r>
          </a:p>
          <a:p>
            <a:endParaRPr lang="en-US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Hypothesis generation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1CC7F1F-90D4-3619-0D9B-422D5B9F6ABD}"/>
              </a:ext>
            </a:extLst>
          </p:cNvPr>
          <p:cNvSpPr/>
          <p:nvPr/>
        </p:nvSpPr>
        <p:spPr>
          <a:xfrm>
            <a:off x="5860869" y="3984876"/>
            <a:ext cx="1337821" cy="2116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2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97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2" y="4967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Understand the problem &amp; dataset</a:t>
            </a:r>
            <a:endParaRPr lang="en-BE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A6101-0D14-EC0A-CADB-3E67DCEA881E}"/>
              </a:ext>
            </a:extLst>
          </p:cNvPr>
          <p:cNvSpPr txBox="1"/>
          <p:nvPr/>
        </p:nvSpPr>
        <p:spPr>
          <a:xfrm>
            <a:off x="0" y="592534"/>
            <a:ext cx="809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rPr>
              <a:t>1</a:t>
            </a:r>
            <a:endParaRPr lang="en-BE" sz="4000" b="1" dirty="0">
              <a:gradFill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lin ang="0" scaled="1"/>
              </a:gradFill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FEFC6-CA21-A84B-34C8-B9BA88AC088C}"/>
              </a:ext>
            </a:extLst>
          </p:cNvPr>
          <p:cNvSpPr txBox="1"/>
          <p:nvPr/>
        </p:nvSpPr>
        <p:spPr>
          <a:xfrm>
            <a:off x="646612" y="2481154"/>
            <a:ext cx="96124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It’s critical to understand the issues and/or questions you are trying to solve/answer using the tools and techniques you have at your disposal. </a:t>
            </a:r>
          </a:p>
          <a:p>
            <a:endParaRPr lang="en-US" sz="2000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Some questions to ask:</a:t>
            </a:r>
          </a:p>
          <a:p>
            <a:endParaRPr lang="en-US" sz="2000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What research question is trying to be answered or addressed?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What variables make up this dataset, what do they mean?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What are the data types? </a:t>
            </a:r>
          </a:p>
        </p:txBody>
      </p:sp>
    </p:spTree>
    <p:extLst>
      <p:ext uri="{BB962C8B-B14F-4D97-AF65-F5344CB8AC3E}">
        <p14:creationId xmlns:p14="http://schemas.microsoft.com/office/powerpoint/2010/main" val="71125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312A487B-8806-87B5-1DB5-E410142288DA}"/>
              </a:ext>
            </a:extLst>
          </p:cNvPr>
          <p:cNvSpPr/>
          <p:nvPr/>
        </p:nvSpPr>
        <p:spPr>
          <a:xfrm>
            <a:off x="11414563" y="1600588"/>
            <a:ext cx="538280" cy="538279"/>
          </a:xfrm>
          <a:prstGeom prst="ellipse">
            <a:avLst/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F98D8-1693-C579-EEB2-55CE8220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28" y="380795"/>
            <a:ext cx="10515600" cy="1325563"/>
          </a:xfrm>
        </p:spPr>
        <p:txBody>
          <a:bodyPr/>
          <a:lstStyle/>
          <a:p>
            <a:r>
              <a:rPr lang="en-US" dirty="0"/>
              <a:t>Data Types &amp; Structures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6C244-7DB3-F240-7EA3-C405D3F5C0EB}"/>
              </a:ext>
            </a:extLst>
          </p:cNvPr>
          <p:cNvSpPr txBox="1"/>
          <p:nvPr/>
        </p:nvSpPr>
        <p:spPr>
          <a:xfrm>
            <a:off x="1626094" y="3160221"/>
            <a:ext cx="392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u="sng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Qualitative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 characteristics or categories</a:t>
            </a:r>
          </a:p>
          <a:p>
            <a:pPr algn="r"/>
            <a:r>
              <a:rPr lang="en-GB" sz="1400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Can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not be measured numerically</a:t>
            </a:r>
          </a:p>
          <a:p>
            <a:pPr algn="r"/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Can be grouped into distinct categories</a:t>
            </a:r>
            <a:endParaRPr lang="en-GB" sz="1400" dirty="0">
              <a:solidFill>
                <a:schemeClr val="bg1"/>
              </a:solidFill>
              <a:effectLst/>
              <a:latin typeface="Avenir Next Ultra Light" panose="020B0203020202020204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36F477-597D-6B10-F1BF-9301B5F3DA82}"/>
              </a:ext>
            </a:extLst>
          </p:cNvPr>
          <p:cNvSpPr/>
          <p:nvPr/>
        </p:nvSpPr>
        <p:spPr>
          <a:xfrm>
            <a:off x="9896417" y="160549"/>
            <a:ext cx="730620" cy="730619"/>
          </a:xfrm>
          <a:prstGeom prst="ellipse">
            <a:avLst/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20680-EBAA-7FF6-05F2-6B610E8FAB4E}"/>
              </a:ext>
            </a:extLst>
          </p:cNvPr>
          <p:cNvSpPr txBox="1"/>
          <p:nvPr/>
        </p:nvSpPr>
        <p:spPr>
          <a:xfrm>
            <a:off x="3115552" y="1962022"/>
            <a:ext cx="531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600" b="1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pPr algn="ctr"/>
            <a:r>
              <a:rPr lang="en-US" sz="2800" dirty="0"/>
              <a:t>Two main data types</a:t>
            </a:r>
            <a:endParaRPr lang="en-BE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4E76C1-5973-29BA-92ED-AB4D7424DD36}"/>
              </a:ext>
            </a:extLst>
          </p:cNvPr>
          <p:cNvSpPr/>
          <p:nvPr/>
        </p:nvSpPr>
        <p:spPr>
          <a:xfrm>
            <a:off x="10156252" y="440075"/>
            <a:ext cx="1628120" cy="1628118"/>
          </a:xfrm>
          <a:prstGeom prst="ellipse">
            <a:avLst/>
          </a:prstGeom>
          <a:gradFill>
            <a:gsLst>
              <a:gs pos="82000">
                <a:srgbClr val="BB35FD"/>
              </a:gs>
              <a:gs pos="21000">
                <a:srgbClr val="733FD6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617DD-B265-30FF-2580-65C9394BEC3D}"/>
              </a:ext>
            </a:extLst>
          </p:cNvPr>
          <p:cNvSpPr txBox="1"/>
          <p:nvPr/>
        </p:nvSpPr>
        <p:spPr>
          <a:xfrm>
            <a:off x="2440185" y="2719890"/>
            <a:ext cx="3054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600" b="1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pPr algn="r"/>
            <a:r>
              <a:rPr lang="en-US" sz="2000" i="1" dirty="0"/>
              <a:t>Categorical</a:t>
            </a:r>
            <a:endParaRPr lang="en-BE" sz="2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851D0-0A77-D77B-AEFE-1DC1AD1476D5}"/>
              </a:ext>
            </a:extLst>
          </p:cNvPr>
          <p:cNvSpPr txBox="1"/>
          <p:nvPr/>
        </p:nvSpPr>
        <p:spPr>
          <a:xfrm>
            <a:off x="5774008" y="3160221"/>
            <a:ext cx="392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Quantitative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 values</a:t>
            </a:r>
          </a:p>
          <a:p>
            <a:r>
              <a:rPr lang="en-GB" sz="1400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Can be measured numerically</a:t>
            </a:r>
            <a:endParaRPr lang="en-GB" sz="1400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Information expressed as numbers</a:t>
            </a:r>
            <a:endParaRPr lang="en-GB" sz="1400" dirty="0">
              <a:solidFill>
                <a:schemeClr val="bg1"/>
              </a:solidFill>
              <a:effectLst/>
              <a:latin typeface="Avenir Next Ultra Light" panose="020B02030202020202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55CE0-D7CE-045C-489B-C369D3870C53}"/>
              </a:ext>
            </a:extLst>
          </p:cNvPr>
          <p:cNvSpPr txBox="1"/>
          <p:nvPr/>
        </p:nvSpPr>
        <p:spPr>
          <a:xfrm>
            <a:off x="5774788" y="2719889"/>
            <a:ext cx="3054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defRPr sz="1600" b="1">
                <a:solidFill>
                  <a:schemeClr val="accent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 sz="2000" i="1" dirty="0"/>
              <a:t>Numerical</a:t>
            </a:r>
            <a:endParaRPr lang="en-BE" sz="2000" i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1104A8-C008-B1E9-CEDC-C4031D0939DD}"/>
              </a:ext>
            </a:extLst>
          </p:cNvPr>
          <p:cNvCxnSpPr>
            <a:cxnSpLocks/>
          </p:cNvCxnSpPr>
          <p:nvPr/>
        </p:nvCxnSpPr>
        <p:spPr>
          <a:xfrm>
            <a:off x="5665428" y="2719890"/>
            <a:ext cx="0" cy="38115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77EEDF-F431-99B4-4BCE-94B0E67D741E}"/>
              </a:ext>
            </a:extLst>
          </p:cNvPr>
          <p:cNvSpPr txBox="1"/>
          <p:nvPr/>
        </p:nvSpPr>
        <p:spPr>
          <a:xfrm>
            <a:off x="583480" y="4133532"/>
            <a:ext cx="49725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u="sng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Nominal data</a:t>
            </a:r>
          </a:p>
          <a:p>
            <a:pPr algn="r"/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Categories that have no order or ranking</a:t>
            </a:r>
          </a:p>
          <a:p>
            <a:pPr algn="r"/>
            <a:r>
              <a:rPr lang="en-GB" sz="1400" b="1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Example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: Colors (red, blue, orange), Types of animals (dog, cat, horse)</a:t>
            </a:r>
          </a:p>
          <a:p>
            <a:pPr algn="r"/>
            <a:endParaRPr lang="en-GB" sz="1400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pPr algn="r"/>
            <a:r>
              <a:rPr lang="en-GB" sz="1600" b="1" u="sng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Ordinal data</a:t>
            </a:r>
          </a:p>
          <a:p>
            <a:pPr algn="r"/>
            <a:r>
              <a:rPr lang="en-GB" sz="1400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Categories that have a clear and defined ranking</a:t>
            </a:r>
          </a:p>
          <a:p>
            <a:pPr algn="r"/>
            <a:r>
              <a:rPr lang="en-GB" sz="1400" b="1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Example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: Education level (high school, bachelors, masters), Rating scales (poor, average, good, excellent)</a:t>
            </a:r>
            <a:endParaRPr lang="en-GB" sz="1400" dirty="0">
              <a:solidFill>
                <a:schemeClr val="bg1"/>
              </a:solidFill>
              <a:effectLst/>
              <a:latin typeface="Avenir Next Ultra Light" panose="020B0203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D6BD4-58CE-B83A-A116-F1BC2AC6DC8F}"/>
              </a:ext>
            </a:extLst>
          </p:cNvPr>
          <p:cNvSpPr txBox="1"/>
          <p:nvPr/>
        </p:nvSpPr>
        <p:spPr>
          <a:xfrm>
            <a:off x="5774008" y="4133530"/>
            <a:ext cx="49725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Continuous data</a:t>
            </a:r>
          </a:p>
          <a:p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Data that takes any value within a range; fractions or decimals</a:t>
            </a:r>
          </a:p>
          <a:p>
            <a:r>
              <a:rPr lang="en-GB" sz="1400" b="1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Example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: Height, Weight, Temperature</a:t>
            </a:r>
          </a:p>
          <a:p>
            <a:endParaRPr lang="en-GB" sz="1400" dirty="0">
              <a:solidFill>
                <a:schemeClr val="bg1"/>
              </a:solidFill>
              <a:latin typeface="Avenir Next Ultra Light" panose="020B0203020202020204" pitchFamily="34" charset="77"/>
            </a:endParaRPr>
          </a:p>
          <a:p>
            <a:r>
              <a:rPr lang="en-GB" sz="1600" b="1" u="sng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Discrete data</a:t>
            </a:r>
          </a:p>
          <a:p>
            <a:r>
              <a:rPr lang="en-GB" sz="1400" dirty="0">
                <a:solidFill>
                  <a:schemeClr val="bg1"/>
                </a:solidFill>
                <a:effectLst/>
                <a:latin typeface="Avenir Next Ultra Light" panose="020B0203020202020204" pitchFamily="34" charset="77"/>
              </a:rPr>
              <a:t>Data that takes only specific values; no in-between values</a:t>
            </a:r>
          </a:p>
          <a:p>
            <a:r>
              <a:rPr lang="en-GB" sz="1400" b="1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Example</a:t>
            </a:r>
            <a:r>
              <a:rPr lang="en-GB" sz="1400" dirty="0">
                <a:solidFill>
                  <a:schemeClr val="bg1"/>
                </a:solidFill>
                <a:latin typeface="Avenir Next Ultra Light" panose="020B0203020202020204" pitchFamily="34" charset="77"/>
              </a:rPr>
              <a:t>: Number of people in university, Number of cars in parking lot</a:t>
            </a:r>
            <a:endParaRPr lang="en-GB" sz="1400" dirty="0">
              <a:solidFill>
                <a:schemeClr val="bg1"/>
              </a:solidFill>
              <a:effectLst/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825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8A81-B77A-79A5-3480-583BD8F9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" y="331276"/>
            <a:ext cx="10515600" cy="1325563"/>
          </a:xfrm>
        </p:spPr>
        <p:txBody>
          <a:bodyPr/>
          <a:lstStyle/>
          <a:p>
            <a:r>
              <a:rPr lang="en-US" dirty="0"/>
              <a:t>EDA Process</a:t>
            </a:r>
            <a:endParaRPr lang="en-B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3D367A-9CAA-E9F3-AB3F-5305944AF48D}"/>
              </a:ext>
            </a:extLst>
          </p:cNvPr>
          <p:cNvCxnSpPr>
            <a:cxnSpLocks/>
          </p:cNvCxnSpPr>
          <p:nvPr/>
        </p:nvCxnSpPr>
        <p:spPr>
          <a:xfrm>
            <a:off x="961802" y="3798922"/>
            <a:ext cx="1026354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CD3A0A-D65A-A011-47EA-97C60B974C4B}"/>
              </a:ext>
            </a:extLst>
          </p:cNvPr>
          <p:cNvSpPr/>
          <p:nvPr/>
        </p:nvSpPr>
        <p:spPr>
          <a:xfrm>
            <a:off x="961801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299808-1D7A-A36E-6C8B-B88A9DC52065}"/>
              </a:ext>
            </a:extLst>
          </p:cNvPr>
          <p:cNvSpPr/>
          <p:nvPr/>
        </p:nvSpPr>
        <p:spPr>
          <a:xfrm>
            <a:off x="2416355" y="3633018"/>
            <a:ext cx="331808" cy="331808"/>
          </a:xfrm>
          <a:prstGeom prst="ellipse">
            <a:avLst/>
          </a:prstGeom>
          <a:solidFill>
            <a:schemeClr val="accent2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ED3C69-DC0C-4951-0D80-424FC3EEC794}"/>
              </a:ext>
            </a:extLst>
          </p:cNvPr>
          <p:cNvSpPr/>
          <p:nvPr/>
        </p:nvSpPr>
        <p:spPr>
          <a:xfrm>
            <a:off x="6780017" y="3635002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E8682-EBFC-B94F-ABE7-03243B60381B}"/>
              </a:ext>
            </a:extLst>
          </p:cNvPr>
          <p:cNvGrpSpPr/>
          <p:nvPr/>
        </p:nvGrpSpPr>
        <p:grpSpPr>
          <a:xfrm>
            <a:off x="169487" y="4119004"/>
            <a:ext cx="1928010" cy="1001997"/>
            <a:chOff x="735544" y="4267049"/>
            <a:chExt cx="1928010" cy="1001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1A6101-0D14-EC0A-CADB-3E67DCEA881E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1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B111D2-2248-F7AA-8329-F7E454B30FBC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Understand problem &amp; 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C7121E-B4F7-A3B1-1EC5-4124BED2D86D}"/>
              </a:ext>
            </a:extLst>
          </p:cNvPr>
          <p:cNvGrpSpPr/>
          <p:nvPr/>
        </p:nvGrpSpPr>
        <p:grpSpPr>
          <a:xfrm>
            <a:off x="1618254" y="2577124"/>
            <a:ext cx="1928010" cy="1001997"/>
            <a:chOff x="735544" y="4267049"/>
            <a:chExt cx="1928010" cy="1001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E159FB-ED4D-473D-D690-22F912361078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2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7C39FD-CBDE-BAD3-D5DD-114B370B3F24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Inspect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dataset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503C7EB6-AA62-E7F9-6878-C1143B44EFE5}"/>
              </a:ext>
            </a:extLst>
          </p:cNvPr>
          <p:cNvSpPr/>
          <p:nvPr/>
        </p:nvSpPr>
        <p:spPr>
          <a:xfrm>
            <a:off x="3870909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E6FC5F-EEDE-9318-20D7-40F90BA4895D}"/>
              </a:ext>
            </a:extLst>
          </p:cNvPr>
          <p:cNvGrpSpPr/>
          <p:nvPr/>
        </p:nvGrpSpPr>
        <p:grpSpPr>
          <a:xfrm>
            <a:off x="3072808" y="4072620"/>
            <a:ext cx="1928010" cy="1001997"/>
            <a:chOff x="735544" y="4267049"/>
            <a:chExt cx="1928010" cy="1001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246A21-9BF9-17A9-7467-2D9D23D0F664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3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3831AE-8257-0209-1F5B-2A16C9E6F516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 missing data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946E49B-3EF3-195B-A5E4-553F2E159B2B}"/>
              </a:ext>
            </a:extLst>
          </p:cNvPr>
          <p:cNvSpPr/>
          <p:nvPr/>
        </p:nvSpPr>
        <p:spPr>
          <a:xfrm>
            <a:off x="5325463" y="363301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073477-62C2-0927-5215-305FCE587CCC}"/>
              </a:ext>
            </a:extLst>
          </p:cNvPr>
          <p:cNvGrpSpPr/>
          <p:nvPr/>
        </p:nvGrpSpPr>
        <p:grpSpPr>
          <a:xfrm>
            <a:off x="4527362" y="2557536"/>
            <a:ext cx="1928010" cy="1001997"/>
            <a:chOff x="735544" y="4267049"/>
            <a:chExt cx="1928010" cy="100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3AA39D-37D6-26D5-E4C9-2F6A0BEE1E83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4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B5F59-713D-8B24-9D8D-658F2F60A188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Explore characteristics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5B0654-7E22-3479-AED0-7038E6E2B4DE}"/>
              </a:ext>
            </a:extLst>
          </p:cNvPr>
          <p:cNvGrpSpPr/>
          <p:nvPr/>
        </p:nvGrpSpPr>
        <p:grpSpPr>
          <a:xfrm>
            <a:off x="5999279" y="4050398"/>
            <a:ext cx="1928010" cy="1001997"/>
            <a:chOff x="735544" y="4267049"/>
            <a:chExt cx="1928010" cy="1001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1A3029-28A4-4202-0369-61D148D0464B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5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95ED7-E8D0-8D56-C1A2-6C5F9206A00E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Data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transformation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E09D731-3A19-B325-0844-B88338849FD7}"/>
              </a:ext>
            </a:extLst>
          </p:cNvPr>
          <p:cNvSpPr/>
          <p:nvPr/>
        </p:nvSpPr>
        <p:spPr>
          <a:xfrm>
            <a:off x="8234571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3D77EF-D6BF-9616-D47A-1971530C092D}"/>
              </a:ext>
            </a:extLst>
          </p:cNvPr>
          <p:cNvGrpSpPr/>
          <p:nvPr/>
        </p:nvGrpSpPr>
        <p:grpSpPr>
          <a:xfrm>
            <a:off x="7424895" y="2557536"/>
            <a:ext cx="1928010" cy="1001997"/>
            <a:chOff x="735544" y="4267049"/>
            <a:chExt cx="1928010" cy="1001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EFB0F-7D33-16A4-4984-F2E1CEA4CBB2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6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65B83-439D-E91B-D401-2B7D94B76D83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Visualize relationships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8341F036-6812-5B51-EE1A-3F484BF07F55}"/>
              </a:ext>
            </a:extLst>
          </p:cNvPr>
          <p:cNvSpPr/>
          <p:nvPr/>
        </p:nvSpPr>
        <p:spPr>
          <a:xfrm>
            <a:off x="9689125" y="3662448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16801-77F9-78C9-C3EA-9E11AF30EDDC}"/>
              </a:ext>
            </a:extLst>
          </p:cNvPr>
          <p:cNvSpPr/>
          <p:nvPr/>
        </p:nvSpPr>
        <p:spPr>
          <a:xfrm>
            <a:off x="11059445" y="3629316"/>
            <a:ext cx="331808" cy="331808"/>
          </a:xfrm>
          <a:prstGeom prst="ellipse">
            <a:avLst/>
          </a:prstGeom>
          <a:solidFill>
            <a:schemeClr val="accent6"/>
          </a:solidFill>
          <a:ln w="19050">
            <a:gradFill flip="none" rotWithShape="1"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F82921-D6CF-50B9-0D77-F7A2D2CC9306}"/>
              </a:ext>
            </a:extLst>
          </p:cNvPr>
          <p:cNvGrpSpPr/>
          <p:nvPr/>
        </p:nvGrpSpPr>
        <p:grpSpPr>
          <a:xfrm>
            <a:off x="8894400" y="4038310"/>
            <a:ext cx="1928010" cy="1001997"/>
            <a:chOff x="735544" y="4267049"/>
            <a:chExt cx="1928010" cy="10019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1EBED0-48B7-E9F2-6AF0-C660F45215AC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7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23115-000A-8A14-B938-AEBD6055D8A5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Handle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outliers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4AEF4A-9967-4BB5-EED1-61E5D721C28E}"/>
              </a:ext>
            </a:extLst>
          </p:cNvPr>
          <p:cNvGrpSpPr/>
          <p:nvPr/>
        </p:nvGrpSpPr>
        <p:grpSpPr>
          <a:xfrm>
            <a:off x="10261344" y="2601592"/>
            <a:ext cx="1928010" cy="1001997"/>
            <a:chOff x="735544" y="4267049"/>
            <a:chExt cx="1928010" cy="1001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3F1B9-317A-6A0A-C473-FE91D4835AFD}"/>
                </a:ext>
              </a:extLst>
            </p:cNvPr>
            <p:cNvSpPr txBox="1"/>
            <p:nvPr/>
          </p:nvSpPr>
          <p:spPr>
            <a:xfrm>
              <a:off x="735544" y="4267049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gradFill>
                    <a:gsLst>
                      <a:gs pos="0">
                        <a:schemeClr val="accent4"/>
                      </a:gs>
                      <a:gs pos="100000">
                        <a:schemeClr val="accent2"/>
                      </a:gs>
                    </a:gsLst>
                    <a:lin ang="0" scaled="1"/>
                  </a:gradFill>
                  <a:latin typeface="Avenir Next" panose="020B0503020202020204" pitchFamily="34" charset="0"/>
                </a:rPr>
                <a:t>8</a:t>
              </a:r>
              <a:endParaRPr lang="en-BE" sz="2800" b="1" dirty="0">
                <a:gradFill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venir Next" panose="020B05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B1A60-7E54-05E9-DD36-5A3CA38A2D3A}"/>
                </a:ext>
              </a:extLst>
            </p:cNvPr>
            <p:cNvSpPr txBox="1"/>
            <p:nvPr/>
          </p:nvSpPr>
          <p:spPr>
            <a:xfrm>
              <a:off x="747119" y="4745826"/>
              <a:ext cx="1916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Avenir Next" panose="020B0503020202020204" pitchFamily="34" charset="0"/>
                </a:rPr>
                <a:t>Communicate findings</a:t>
              </a:r>
              <a:endParaRPr lang="en-BE" sz="1400" b="1" dirty="0">
                <a:solidFill>
                  <a:schemeClr val="accent1"/>
                </a:solidFill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06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98D8-1693-C579-EEB2-55CE8220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" y="370298"/>
            <a:ext cx="10515600" cy="1325563"/>
          </a:xfrm>
        </p:spPr>
        <p:txBody>
          <a:bodyPr/>
          <a:lstStyle/>
          <a:p>
            <a:r>
              <a:rPr lang="en-US" dirty="0"/>
              <a:t>Import &amp; inspect data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26C04-5C6A-A9E2-195C-96731A149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5293" t="153" r="22614" b="-17"/>
          <a:stretch/>
        </p:blipFill>
        <p:spPr>
          <a:xfrm>
            <a:off x="7906871" y="0"/>
            <a:ext cx="428512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BD82D-1458-E6E7-3170-BFF606AE96B8}"/>
              </a:ext>
            </a:extLst>
          </p:cNvPr>
          <p:cNvSpPr txBox="1"/>
          <p:nvPr/>
        </p:nvSpPr>
        <p:spPr>
          <a:xfrm>
            <a:off x="246017" y="3281264"/>
            <a:ext cx="8592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Make sure there are no issues when importing data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Examine shape of dataset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Check for missing values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accent1"/>
                </a:solidFill>
                <a:latin typeface="Avenir Next" panose="020B0503020202020204" pitchFamily="34" charset="0"/>
              </a:rPr>
              <a:t>Look for error, inconsistencies, or mismatch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5C51A-0664-A846-93DA-248439C51956}"/>
              </a:ext>
            </a:extLst>
          </p:cNvPr>
          <p:cNvSpPr txBox="1"/>
          <p:nvPr/>
        </p:nvSpPr>
        <p:spPr>
          <a:xfrm>
            <a:off x="246017" y="2675759"/>
            <a:ext cx="68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Avenir Next" panose="020B0503020202020204" pitchFamily="34" charset="0"/>
              </a:rPr>
              <a:t>Import data into environment and being looking into statistics </a:t>
            </a:r>
          </a:p>
        </p:txBody>
      </p:sp>
    </p:spTree>
    <p:extLst>
      <p:ext uri="{BB962C8B-B14F-4D97-AF65-F5344CB8AC3E}">
        <p14:creationId xmlns:p14="http://schemas.microsoft.com/office/powerpoint/2010/main" val="26968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uture Purp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0FE"/>
      </a:accent1>
      <a:accent2>
        <a:srgbClr val="BB35FD"/>
      </a:accent2>
      <a:accent3>
        <a:srgbClr val="892AE1"/>
      </a:accent3>
      <a:accent4>
        <a:srgbClr val="733FD6"/>
      </a:accent4>
      <a:accent5>
        <a:srgbClr val="312284"/>
      </a:accent5>
      <a:accent6>
        <a:srgbClr val="1C0A4C"/>
      </a:accent6>
      <a:hlink>
        <a:srgbClr val="FFC32E"/>
      </a:hlink>
      <a:folHlink>
        <a:srgbClr val="5FF6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27661</TotalTime>
  <Words>1142</Words>
  <Application>Microsoft Macintosh PowerPoint</Application>
  <PresentationFormat>Widescreen</PresentationFormat>
  <Paragraphs>333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Next</vt:lpstr>
      <vt:lpstr>Avenir Next Demi Bold</vt:lpstr>
      <vt:lpstr>Avenir Next Heavy</vt:lpstr>
      <vt:lpstr>Avenir Next Ultra Light</vt:lpstr>
      <vt:lpstr>Calibri</vt:lpstr>
      <vt:lpstr>Calibri Light</vt:lpstr>
      <vt:lpstr>Office Theme</vt:lpstr>
      <vt:lpstr>Class Announcements</vt:lpstr>
      <vt:lpstr>PowerPoint Presentation</vt:lpstr>
      <vt:lpstr>PowerPoint Presentation</vt:lpstr>
      <vt:lpstr>EXPLORATORY DATA ANALYSIS</vt:lpstr>
      <vt:lpstr>EDA Process</vt:lpstr>
      <vt:lpstr>Understand the problem &amp; dataset</vt:lpstr>
      <vt:lpstr>Data Types &amp; Structures</vt:lpstr>
      <vt:lpstr>EDA Process</vt:lpstr>
      <vt:lpstr>Import &amp; inspect data</vt:lpstr>
      <vt:lpstr>EDA Process</vt:lpstr>
      <vt:lpstr>Handle Missing Data</vt:lpstr>
      <vt:lpstr>EDA Process</vt:lpstr>
      <vt:lpstr>Explore Data Characteristics</vt:lpstr>
      <vt:lpstr>Importance of Summary Statistics</vt:lpstr>
      <vt:lpstr>EDA Process</vt:lpstr>
      <vt:lpstr>Data Transformation</vt:lpstr>
      <vt:lpstr>EDA Process</vt:lpstr>
      <vt:lpstr>PowerPoint Presentation</vt:lpstr>
      <vt:lpstr>Visualizations to Utilize</vt:lpstr>
      <vt:lpstr>EDA Process</vt:lpstr>
      <vt:lpstr>Handling Outliers</vt:lpstr>
      <vt:lpstr>Handling Outliers</vt:lpstr>
      <vt:lpstr>EDA Process</vt:lpstr>
      <vt:lpstr> Communicate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Gijsbrechts</dc:creator>
  <cp:lastModifiedBy>Imam, Israh</cp:lastModifiedBy>
  <cp:revision>28</cp:revision>
  <dcterms:created xsi:type="dcterms:W3CDTF">2024-01-26T20:00:24Z</dcterms:created>
  <dcterms:modified xsi:type="dcterms:W3CDTF">2024-09-10T20:07:30Z</dcterms:modified>
</cp:coreProperties>
</file>